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2932C-ED62-4E6A-912A-2410C7D916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57740A-26CF-4C50-B1DF-FB19E21FB45B}">
      <dgm:prSet/>
      <dgm:spPr/>
      <dgm:t>
        <a:bodyPr/>
        <a:lstStyle/>
        <a:p>
          <a:r>
            <a:rPr lang="pl-PL"/>
            <a:t>1) praw i obowiązków obywatelskich;</a:t>
          </a:r>
          <a:endParaRPr lang="en-US"/>
        </a:p>
      </dgm:t>
    </dgm:pt>
    <dgm:pt modelId="{8D355833-6127-44E8-B17E-F144CD027FE6}" type="parTrans" cxnId="{58748132-F8F7-4F05-BE83-B97EB1826DB2}">
      <dgm:prSet/>
      <dgm:spPr/>
      <dgm:t>
        <a:bodyPr/>
        <a:lstStyle/>
        <a:p>
          <a:endParaRPr lang="en-US"/>
        </a:p>
      </dgm:t>
    </dgm:pt>
    <dgm:pt modelId="{6D4356FC-02BB-450D-AC93-FB9B1DA8FCEB}" type="sibTrans" cxnId="{58748132-F8F7-4F05-BE83-B97EB1826DB2}">
      <dgm:prSet/>
      <dgm:spPr/>
      <dgm:t>
        <a:bodyPr/>
        <a:lstStyle/>
        <a:p>
          <a:endParaRPr lang="en-US"/>
        </a:p>
      </dgm:t>
    </dgm:pt>
    <dgm:pt modelId="{8FD78449-4CB6-49D6-92CC-EB924D995972}">
      <dgm:prSet/>
      <dgm:spPr/>
      <dgm:t>
        <a:bodyPr/>
        <a:lstStyle/>
        <a:p>
          <a:r>
            <a:rPr lang="pl-PL"/>
            <a:t>2) działalności krajowych i międzynarodowych organów ochrony prawnej;</a:t>
          </a:r>
          <a:endParaRPr lang="en-US"/>
        </a:p>
      </dgm:t>
    </dgm:pt>
    <dgm:pt modelId="{85003624-0B0E-408A-BD69-5B4B6C3CD607}" type="parTrans" cxnId="{F1FC7CBA-A25C-4D1B-83F2-F068F74B78D8}">
      <dgm:prSet/>
      <dgm:spPr/>
      <dgm:t>
        <a:bodyPr/>
        <a:lstStyle/>
        <a:p>
          <a:endParaRPr lang="en-US"/>
        </a:p>
      </dgm:t>
    </dgm:pt>
    <dgm:pt modelId="{63995D0F-91F5-44B9-8E0A-37C8E7FD6C63}" type="sibTrans" cxnId="{F1FC7CBA-A25C-4D1B-83F2-F068F74B78D8}">
      <dgm:prSet/>
      <dgm:spPr/>
      <dgm:t>
        <a:bodyPr/>
        <a:lstStyle/>
        <a:p>
          <a:endParaRPr lang="en-US"/>
        </a:p>
      </dgm:t>
    </dgm:pt>
    <dgm:pt modelId="{8D4A92ED-EB51-4313-A0EC-968084005F70}">
      <dgm:prSet/>
      <dgm:spPr/>
      <dgm:t>
        <a:bodyPr/>
        <a:lstStyle/>
        <a:p>
          <a:r>
            <a:rPr lang="pl-PL"/>
            <a:t>3) mediacji oraz sposobów polubownego rozwiązywania sporów;</a:t>
          </a:r>
          <a:endParaRPr lang="en-US"/>
        </a:p>
      </dgm:t>
    </dgm:pt>
    <dgm:pt modelId="{C539D7FB-FEAD-428C-B39B-75201474CE59}" type="parTrans" cxnId="{F9567D3E-9845-4401-B59A-26F24E2041C9}">
      <dgm:prSet/>
      <dgm:spPr/>
      <dgm:t>
        <a:bodyPr/>
        <a:lstStyle/>
        <a:p>
          <a:endParaRPr lang="en-US"/>
        </a:p>
      </dgm:t>
    </dgm:pt>
    <dgm:pt modelId="{0FE2ED5E-68C9-453F-ACA9-38986AA296AD}" type="sibTrans" cxnId="{F9567D3E-9845-4401-B59A-26F24E2041C9}">
      <dgm:prSet/>
      <dgm:spPr/>
      <dgm:t>
        <a:bodyPr/>
        <a:lstStyle/>
        <a:p>
          <a:endParaRPr lang="en-US"/>
        </a:p>
      </dgm:t>
    </dgm:pt>
    <dgm:pt modelId="{8AACDC1B-B6FE-4371-AF53-FFC6A222E590}">
      <dgm:prSet/>
      <dgm:spPr/>
      <dgm:t>
        <a:bodyPr/>
        <a:lstStyle/>
        <a:p>
          <a:r>
            <a:rPr lang="pl-PL"/>
            <a:t>4) możliwościach udziału obywateli w konsultacjach publicznych oraz procesie</a:t>
          </a:r>
          <a:endParaRPr lang="en-US"/>
        </a:p>
      </dgm:t>
    </dgm:pt>
    <dgm:pt modelId="{48E24079-7D88-419E-B511-9062E21860AC}" type="parTrans" cxnId="{602B17EE-5FB5-49BC-B6F2-F3F3E9CAA2F1}">
      <dgm:prSet/>
      <dgm:spPr/>
      <dgm:t>
        <a:bodyPr/>
        <a:lstStyle/>
        <a:p>
          <a:endParaRPr lang="en-US"/>
        </a:p>
      </dgm:t>
    </dgm:pt>
    <dgm:pt modelId="{EDB62B07-7A5A-4A23-945E-7BF60FB0360E}" type="sibTrans" cxnId="{602B17EE-5FB5-49BC-B6F2-F3F3E9CAA2F1}">
      <dgm:prSet/>
      <dgm:spPr/>
      <dgm:t>
        <a:bodyPr/>
        <a:lstStyle/>
        <a:p>
          <a:endParaRPr lang="en-US"/>
        </a:p>
      </dgm:t>
    </dgm:pt>
    <dgm:pt modelId="{B0588A9E-70A9-4BAB-B3B7-0E759AD7B3E9}">
      <dgm:prSet/>
      <dgm:spPr/>
      <dgm:t>
        <a:bodyPr/>
        <a:lstStyle/>
        <a:p>
          <a:r>
            <a:rPr lang="pl-PL"/>
            <a:t>stanowienia prawa;</a:t>
          </a:r>
          <a:endParaRPr lang="en-US"/>
        </a:p>
      </dgm:t>
    </dgm:pt>
    <dgm:pt modelId="{3AE1ED6C-B32C-4E4A-B6EE-3F0ED7311676}" type="parTrans" cxnId="{A328F384-3B0B-4626-8989-F316ACB49674}">
      <dgm:prSet/>
      <dgm:spPr/>
      <dgm:t>
        <a:bodyPr/>
        <a:lstStyle/>
        <a:p>
          <a:endParaRPr lang="en-US"/>
        </a:p>
      </dgm:t>
    </dgm:pt>
    <dgm:pt modelId="{6AFF7B0A-5465-47DB-B337-6C568F3938F9}" type="sibTrans" cxnId="{A328F384-3B0B-4626-8989-F316ACB49674}">
      <dgm:prSet/>
      <dgm:spPr/>
      <dgm:t>
        <a:bodyPr/>
        <a:lstStyle/>
        <a:p>
          <a:endParaRPr lang="en-US"/>
        </a:p>
      </dgm:t>
    </dgm:pt>
    <dgm:pt modelId="{45569929-B6A4-49A5-926C-378F53D08592}">
      <dgm:prSet/>
      <dgm:spPr/>
      <dgm:t>
        <a:bodyPr/>
        <a:lstStyle/>
        <a:p>
          <a:r>
            <a:rPr lang="pl-PL"/>
            <a:t>5) dostępie do nieodpłatnej pomocy prawnej i nieodpłatnego poradnictwa</a:t>
          </a:r>
          <a:endParaRPr lang="en-US"/>
        </a:p>
      </dgm:t>
    </dgm:pt>
    <dgm:pt modelId="{D5D24A81-1B1F-46EC-89BA-544C7A4428D4}" type="parTrans" cxnId="{09E9AC15-2BBF-4CA4-BD4C-B4BF8A6010B6}">
      <dgm:prSet/>
      <dgm:spPr/>
      <dgm:t>
        <a:bodyPr/>
        <a:lstStyle/>
        <a:p>
          <a:endParaRPr lang="en-US"/>
        </a:p>
      </dgm:t>
    </dgm:pt>
    <dgm:pt modelId="{1E2C2D37-7212-45E1-B75B-27198971C6C3}" type="sibTrans" cxnId="{09E9AC15-2BBF-4CA4-BD4C-B4BF8A6010B6}">
      <dgm:prSet/>
      <dgm:spPr/>
      <dgm:t>
        <a:bodyPr/>
        <a:lstStyle/>
        <a:p>
          <a:endParaRPr lang="en-US"/>
        </a:p>
      </dgm:t>
    </dgm:pt>
    <dgm:pt modelId="{B8331091-0780-4179-BAB2-8832EE0E8BDD}">
      <dgm:prSet/>
      <dgm:spPr/>
      <dgm:t>
        <a:bodyPr/>
        <a:lstStyle/>
        <a:p>
          <a:r>
            <a:rPr lang="pl-PL"/>
            <a:t>obywatelskiego.</a:t>
          </a:r>
          <a:endParaRPr lang="en-US"/>
        </a:p>
      </dgm:t>
    </dgm:pt>
    <dgm:pt modelId="{5785453A-8C0B-4112-A7D8-0589EB38A4E5}" type="parTrans" cxnId="{C4BC8938-14F2-464B-B28D-67A9ADB852B7}">
      <dgm:prSet/>
      <dgm:spPr/>
      <dgm:t>
        <a:bodyPr/>
        <a:lstStyle/>
        <a:p>
          <a:endParaRPr lang="en-US"/>
        </a:p>
      </dgm:t>
    </dgm:pt>
    <dgm:pt modelId="{9FE362F9-F517-4730-A7DA-4D23C54D674D}" type="sibTrans" cxnId="{C4BC8938-14F2-464B-B28D-67A9ADB852B7}">
      <dgm:prSet/>
      <dgm:spPr/>
      <dgm:t>
        <a:bodyPr/>
        <a:lstStyle/>
        <a:p>
          <a:endParaRPr lang="en-US"/>
        </a:p>
      </dgm:t>
    </dgm:pt>
    <dgm:pt modelId="{1A829C13-C3BB-486C-87FE-CB88AF0AA8FB}" type="pres">
      <dgm:prSet presAssocID="{6222932C-ED62-4E6A-912A-2410C7D916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50B8385-6DCB-4D30-9EB7-3ED0A5D07526}" type="pres">
      <dgm:prSet presAssocID="{A857740A-26CF-4C50-B1DF-FB19E21FB45B}" presName="thickLine" presStyleLbl="alignNode1" presStyleIdx="0" presStyleCnt="7"/>
      <dgm:spPr/>
    </dgm:pt>
    <dgm:pt modelId="{D0845F44-8533-4217-943E-8E2616736550}" type="pres">
      <dgm:prSet presAssocID="{A857740A-26CF-4C50-B1DF-FB19E21FB45B}" presName="horz1" presStyleCnt="0"/>
      <dgm:spPr/>
    </dgm:pt>
    <dgm:pt modelId="{D76F97BF-9052-4409-A30A-E8E0EFA6F82E}" type="pres">
      <dgm:prSet presAssocID="{A857740A-26CF-4C50-B1DF-FB19E21FB45B}" presName="tx1" presStyleLbl="revTx" presStyleIdx="0" presStyleCnt="7"/>
      <dgm:spPr/>
      <dgm:t>
        <a:bodyPr/>
        <a:lstStyle/>
        <a:p>
          <a:endParaRPr lang="pl-PL"/>
        </a:p>
      </dgm:t>
    </dgm:pt>
    <dgm:pt modelId="{41FD537E-FF03-4746-ADB6-3715048E0971}" type="pres">
      <dgm:prSet presAssocID="{A857740A-26CF-4C50-B1DF-FB19E21FB45B}" presName="vert1" presStyleCnt="0"/>
      <dgm:spPr/>
    </dgm:pt>
    <dgm:pt modelId="{380C0D4B-5BC5-4702-A061-EFC597DB0A50}" type="pres">
      <dgm:prSet presAssocID="{8FD78449-4CB6-49D6-92CC-EB924D995972}" presName="thickLine" presStyleLbl="alignNode1" presStyleIdx="1" presStyleCnt="7"/>
      <dgm:spPr/>
    </dgm:pt>
    <dgm:pt modelId="{65968056-6F52-4714-9D4B-B0EC5757C79D}" type="pres">
      <dgm:prSet presAssocID="{8FD78449-4CB6-49D6-92CC-EB924D995972}" presName="horz1" presStyleCnt="0"/>
      <dgm:spPr/>
    </dgm:pt>
    <dgm:pt modelId="{A8706B46-E8AF-4924-A48B-065383E3A7AE}" type="pres">
      <dgm:prSet presAssocID="{8FD78449-4CB6-49D6-92CC-EB924D995972}" presName="tx1" presStyleLbl="revTx" presStyleIdx="1" presStyleCnt="7"/>
      <dgm:spPr/>
      <dgm:t>
        <a:bodyPr/>
        <a:lstStyle/>
        <a:p>
          <a:endParaRPr lang="pl-PL"/>
        </a:p>
      </dgm:t>
    </dgm:pt>
    <dgm:pt modelId="{E3748A45-9ACB-4944-952F-C0F2F8C71A69}" type="pres">
      <dgm:prSet presAssocID="{8FD78449-4CB6-49D6-92CC-EB924D995972}" presName="vert1" presStyleCnt="0"/>
      <dgm:spPr/>
    </dgm:pt>
    <dgm:pt modelId="{002A24F0-5572-4D48-86D8-0B6D941A860B}" type="pres">
      <dgm:prSet presAssocID="{8D4A92ED-EB51-4313-A0EC-968084005F70}" presName="thickLine" presStyleLbl="alignNode1" presStyleIdx="2" presStyleCnt="7"/>
      <dgm:spPr/>
    </dgm:pt>
    <dgm:pt modelId="{AE9270EC-78D8-4271-B09A-E4B52703EE10}" type="pres">
      <dgm:prSet presAssocID="{8D4A92ED-EB51-4313-A0EC-968084005F70}" presName="horz1" presStyleCnt="0"/>
      <dgm:spPr/>
    </dgm:pt>
    <dgm:pt modelId="{788ECFF2-11D6-44B8-9456-31160C9098AD}" type="pres">
      <dgm:prSet presAssocID="{8D4A92ED-EB51-4313-A0EC-968084005F70}" presName="tx1" presStyleLbl="revTx" presStyleIdx="2" presStyleCnt="7"/>
      <dgm:spPr/>
      <dgm:t>
        <a:bodyPr/>
        <a:lstStyle/>
        <a:p>
          <a:endParaRPr lang="pl-PL"/>
        </a:p>
      </dgm:t>
    </dgm:pt>
    <dgm:pt modelId="{6A68C087-2FCF-414E-81E6-3A00B269A877}" type="pres">
      <dgm:prSet presAssocID="{8D4A92ED-EB51-4313-A0EC-968084005F70}" presName="vert1" presStyleCnt="0"/>
      <dgm:spPr/>
    </dgm:pt>
    <dgm:pt modelId="{BD58010A-7CEB-4CF4-A63A-E764FDAC6758}" type="pres">
      <dgm:prSet presAssocID="{8AACDC1B-B6FE-4371-AF53-FFC6A222E590}" presName="thickLine" presStyleLbl="alignNode1" presStyleIdx="3" presStyleCnt="7"/>
      <dgm:spPr/>
    </dgm:pt>
    <dgm:pt modelId="{FF9DC31B-47C8-49AC-B416-5DB912257E86}" type="pres">
      <dgm:prSet presAssocID="{8AACDC1B-B6FE-4371-AF53-FFC6A222E590}" presName="horz1" presStyleCnt="0"/>
      <dgm:spPr/>
    </dgm:pt>
    <dgm:pt modelId="{1D0E1190-2BCA-4098-AF7B-79E182822DE6}" type="pres">
      <dgm:prSet presAssocID="{8AACDC1B-B6FE-4371-AF53-FFC6A222E590}" presName="tx1" presStyleLbl="revTx" presStyleIdx="3" presStyleCnt="7"/>
      <dgm:spPr/>
      <dgm:t>
        <a:bodyPr/>
        <a:lstStyle/>
        <a:p>
          <a:endParaRPr lang="pl-PL"/>
        </a:p>
      </dgm:t>
    </dgm:pt>
    <dgm:pt modelId="{C88F3A5E-E60F-4855-8779-F9F91BF3C406}" type="pres">
      <dgm:prSet presAssocID="{8AACDC1B-B6FE-4371-AF53-FFC6A222E590}" presName="vert1" presStyleCnt="0"/>
      <dgm:spPr/>
    </dgm:pt>
    <dgm:pt modelId="{93ADFB23-FE20-4898-B39F-637656B3A81F}" type="pres">
      <dgm:prSet presAssocID="{B0588A9E-70A9-4BAB-B3B7-0E759AD7B3E9}" presName="thickLine" presStyleLbl="alignNode1" presStyleIdx="4" presStyleCnt="7"/>
      <dgm:spPr/>
    </dgm:pt>
    <dgm:pt modelId="{24D57627-386F-4E42-9BDA-F09A09BD2340}" type="pres">
      <dgm:prSet presAssocID="{B0588A9E-70A9-4BAB-B3B7-0E759AD7B3E9}" presName="horz1" presStyleCnt="0"/>
      <dgm:spPr/>
    </dgm:pt>
    <dgm:pt modelId="{1C5F3F70-DC46-4780-9543-B45768436FE4}" type="pres">
      <dgm:prSet presAssocID="{B0588A9E-70A9-4BAB-B3B7-0E759AD7B3E9}" presName="tx1" presStyleLbl="revTx" presStyleIdx="4" presStyleCnt="7"/>
      <dgm:spPr/>
      <dgm:t>
        <a:bodyPr/>
        <a:lstStyle/>
        <a:p>
          <a:endParaRPr lang="pl-PL"/>
        </a:p>
      </dgm:t>
    </dgm:pt>
    <dgm:pt modelId="{DF52004E-F1EF-4F27-B530-2D4BBE9098DE}" type="pres">
      <dgm:prSet presAssocID="{B0588A9E-70A9-4BAB-B3B7-0E759AD7B3E9}" presName="vert1" presStyleCnt="0"/>
      <dgm:spPr/>
    </dgm:pt>
    <dgm:pt modelId="{AD279C7B-C425-44EF-9474-344A54F5C6A5}" type="pres">
      <dgm:prSet presAssocID="{45569929-B6A4-49A5-926C-378F53D08592}" presName="thickLine" presStyleLbl="alignNode1" presStyleIdx="5" presStyleCnt="7"/>
      <dgm:spPr/>
    </dgm:pt>
    <dgm:pt modelId="{85109BF2-85A1-4648-AB69-06429E3F8284}" type="pres">
      <dgm:prSet presAssocID="{45569929-B6A4-49A5-926C-378F53D08592}" presName="horz1" presStyleCnt="0"/>
      <dgm:spPr/>
    </dgm:pt>
    <dgm:pt modelId="{8172F733-678B-45B4-8701-73D36E676224}" type="pres">
      <dgm:prSet presAssocID="{45569929-B6A4-49A5-926C-378F53D08592}" presName="tx1" presStyleLbl="revTx" presStyleIdx="5" presStyleCnt="7"/>
      <dgm:spPr/>
      <dgm:t>
        <a:bodyPr/>
        <a:lstStyle/>
        <a:p>
          <a:endParaRPr lang="pl-PL"/>
        </a:p>
      </dgm:t>
    </dgm:pt>
    <dgm:pt modelId="{F63B8B16-D974-4FD2-B35F-5D6E285977A7}" type="pres">
      <dgm:prSet presAssocID="{45569929-B6A4-49A5-926C-378F53D08592}" presName="vert1" presStyleCnt="0"/>
      <dgm:spPr/>
    </dgm:pt>
    <dgm:pt modelId="{9E6DA36D-8B72-48E9-9431-4914910FEFDB}" type="pres">
      <dgm:prSet presAssocID="{B8331091-0780-4179-BAB2-8832EE0E8BDD}" presName="thickLine" presStyleLbl="alignNode1" presStyleIdx="6" presStyleCnt="7"/>
      <dgm:spPr/>
    </dgm:pt>
    <dgm:pt modelId="{02C695AA-644B-4CD5-AD1C-D34E99481DF9}" type="pres">
      <dgm:prSet presAssocID="{B8331091-0780-4179-BAB2-8832EE0E8BDD}" presName="horz1" presStyleCnt="0"/>
      <dgm:spPr/>
    </dgm:pt>
    <dgm:pt modelId="{6B7548C9-3249-4D97-9E4B-5733DFDEAA91}" type="pres">
      <dgm:prSet presAssocID="{B8331091-0780-4179-BAB2-8832EE0E8BDD}" presName="tx1" presStyleLbl="revTx" presStyleIdx="6" presStyleCnt="7"/>
      <dgm:spPr/>
      <dgm:t>
        <a:bodyPr/>
        <a:lstStyle/>
        <a:p>
          <a:endParaRPr lang="pl-PL"/>
        </a:p>
      </dgm:t>
    </dgm:pt>
    <dgm:pt modelId="{EEBCACE3-1623-46A4-8056-F05557770043}" type="pres">
      <dgm:prSet presAssocID="{B8331091-0780-4179-BAB2-8832EE0E8BDD}" presName="vert1" presStyleCnt="0"/>
      <dgm:spPr/>
    </dgm:pt>
  </dgm:ptLst>
  <dgm:cxnLst>
    <dgm:cxn modelId="{F286E898-7FAA-4EA1-933B-56A667D219FE}" type="presOf" srcId="{A857740A-26CF-4C50-B1DF-FB19E21FB45B}" destId="{D76F97BF-9052-4409-A30A-E8E0EFA6F82E}" srcOrd="0" destOrd="0" presId="urn:microsoft.com/office/officeart/2008/layout/LinedList"/>
    <dgm:cxn modelId="{F1FC7CBA-A25C-4D1B-83F2-F068F74B78D8}" srcId="{6222932C-ED62-4E6A-912A-2410C7D91606}" destId="{8FD78449-4CB6-49D6-92CC-EB924D995972}" srcOrd="1" destOrd="0" parTransId="{85003624-0B0E-408A-BD69-5B4B6C3CD607}" sibTransId="{63995D0F-91F5-44B9-8E0A-37C8E7FD6C63}"/>
    <dgm:cxn modelId="{D12D5FA6-0F08-47E8-B35F-2FA3857CC102}" type="presOf" srcId="{B0588A9E-70A9-4BAB-B3B7-0E759AD7B3E9}" destId="{1C5F3F70-DC46-4780-9543-B45768436FE4}" srcOrd="0" destOrd="0" presId="urn:microsoft.com/office/officeart/2008/layout/LinedList"/>
    <dgm:cxn modelId="{602B17EE-5FB5-49BC-B6F2-F3F3E9CAA2F1}" srcId="{6222932C-ED62-4E6A-912A-2410C7D91606}" destId="{8AACDC1B-B6FE-4371-AF53-FFC6A222E590}" srcOrd="3" destOrd="0" parTransId="{48E24079-7D88-419E-B511-9062E21860AC}" sibTransId="{EDB62B07-7A5A-4A23-945E-7BF60FB0360E}"/>
    <dgm:cxn modelId="{8B92442C-9516-41CD-BC20-5C1B53D0B2C4}" type="presOf" srcId="{6222932C-ED62-4E6A-912A-2410C7D91606}" destId="{1A829C13-C3BB-486C-87FE-CB88AF0AA8FB}" srcOrd="0" destOrd="0" presId="urn:microsoft.com/office/officeart/2008/layout/LinedList"/>
    <dgm:cxn modelId="{11745634-FECC-48EF-8ED6-46FE31B7A6CE}" type="presOf" srcId="{45569929-B6A4-49A5-926C-378F53D08592}" destId="{8172F733-678B-45B4-8701-73D36E676224}" srcOrd="0" destOrd="0" presId="urn:microsoft.com/office/officeart/2008/layout/LinedList"/>
    <dgm:cxn modelId="{F9567D3E-9845-4401-B59A-26F24E2041C9}" srcId="{6222932C-ED62-4E6A-912A-2410C7D91606}" destId="{8D4A92ED-EB51-4313-A0EC-968084005F70}" srcOrd="2" destOrd="0" parTransId="{C539D7FB-FEAD-428C-B39B-75201474CE59}" sibTransId="{0FE2ED5E-68C9-453F-ACA9-38986AA296AD}"/>
    <dgm:cxn modelId="{58748132-F8F7-4F05-BE83-B97EB1826DB2}" srcId="{6222932C-ED62-4E6A-912A-2410C7D91606}" destId="{A857740A-26CF-4C50-B1DF-FB19E21FB45B}" srcOrd="0" destOrd="0" parTransId="{8D355833-6127-44E8-B17E-F144CD027FE6}" sibTransId="{6D4356FC-02BB-450D-AC93-FB9B1DA8FCEB}"/>
    <dgm:cxn modelId="{09E9AC15-2BBF-4CA4-BD4C-B4BF8A6010B6}" srcId="{6222932C-ED62-4E6A-912A-2410C7D91606}" destId="{45569929-B6A4-49A5-926C-378F53D08592}" srcOrd="5" destOrd="0" parTransId="{D5D24A81-1B1F-46EC-89BA-544C7A4428D4}" sibTransId="{1E2C2D37-7212-45E1-B75B-27198971C6C3}"/>
    <dgm:cxn modelId="{BCC228BD-134C-4CA6-A021-13FC926C0EEF}" type="presOf" srcId="{8D4A92ED-EB51-4313-A0EC-968084005F70}" destId="{788ECFF2-11D6-44B8-9456-31160C9098AD}" srcOrd="0" destOrd="0" presId="urn:microsoft.com/office/officeart/2008/layout/LinedList"/>
    <dgm:cxn modelId="{923D404E-80FD-4EF0-8FBD-40CDEE839CC3}" type="presOf" srcId="{8FD78449-4CB6-49D6-92CC-EB924D995972}" destId="{A8706B46-E8AF-4924-A48B-065383E3A7AE}" srcOrd="0" destOrd="0" presId="urn:microsoft.com/office/officeart/2008/layout/LinedList"/>
    <dgm:cxn modelId="{C4BC8938-14F2-464B-B28D-67A9ADB852B7}" srcId="{6222932C-ED62-4E6A-912A-2410C7D91606}" destId="{B8331091-0780-4179-BAB2-8832EE0E8BDD}" srcOrd="6" destOrd="0" parTransId="{5785453A-8C0B-4112-A7D8-0589EB38A4E5}" sibTransId="{9FE362F9-F517-4730-A7DA-4D23C54D674D}"/>
    <dgm:cxn modelId="{A328F384-3B0B-4626-8989-F316ACB49674}" srcId="{6222932C-ED62-4E6A-912A-2410C7D91606}" destId="{B0588A9E-70A9-4BAB-B3B7-0E759AD7B3E9}" srcOrd="4" destOrd="0" parTransId="{3AE1ED6C-B32C-4E4A-B6EE-3F0ED7311676}" sibTransId="{6AFF7B0A-5465-47DB-B337-6C568F3938F9}"/>
    <dgm:cxn modelId="{F57270DB-CC51-4D71-B032-D3B5C40BA2FE}" type="presOf" srcId="{8AACDC1B-B6FE-4371-AF53-FFC6A222E590}" destId="{1D0E1190-2BCA-4098-AF7B-79E182822DE6}" srcOrd="0" destOrd="0" presId="urn:microsoft.com/office/officeart/2008/layout/LinedList"/>
    <dgm:cxn modelId="{9B713D6D-96F5-4CFC-A0DA-2C78E843F666}" type="presOf" srcId="{B8331091-0780-4179-BAB2-8832EE0E8BDD}" destId="{6B7548C9-3249-4D97-9E4B-5733DFDEAA91}" srcOrd="0" destOrd="0" presId="urn:microsoft.com/office/officeart/2008/layout/LinedList"/>
    <dgm:cxn modelId="{7BF045A2-5125-472C-BCD5-2C4D8AA98BCC}" type="presParOf" srcId="{1A829C13-C3BB-486C-87FE-CB88AF0AA8FB}" destId="{F50B8385-6DCB-4D30-9EB7-3ED0A5D07526}" srcOrd="0" destOrd="0" presId="urn:microsoft.com/office/officeart/2008/layout/LinedList"/>
    <dgm:cxn modelId="{98791E3A-44F9-4000-8757-E9AF43430A9C}" type="presParOf" srcId="{1A829C13-C3BB-486C-87FE-CB88AF0AA8FB}" destId="{D0845F44-8533-4217-943E-8E2616736550}" srcOrd="1" destOrd="0" presId="urn:microsoft.com/office/officeart/2008/layout/LinedList"/>
    <dgm:cxn modelId="{FBD6D4B2-0376-4D69-9E1E-DD56E700C852}" type="presParOf" srcId="{D0845F44-8533-4217-943E-8E2616736550}" destId="{D76F97BF-9052-4409-A30A-E8E0EFA6F82E}" srcOrd="0" destOrd="0" presId="urn:microsoft.com/office/officeart/2008/layout/LinedList"/>
    <dgm:cxn modelId="{AF0C09BD-A397-4A0C-BDB5-125DEEA1396F}" type="presParOf" srcId="{D0845F44-8533-4217-943E-8E2616736550}" destId="{41FD537E-FF03-4746-ADB6-3715048E0971}" srcOrd="1" destOrd="0" presId="urn:microsoft.com/office/officeart/2008/layout/LinedList"/>
    <dgm:cxn modelId="{065DA5A3-FA38-4319-A7ED-4C3A5C9419EF}" type="presParOf" srcId="{1A829C13-C3BB-486C-87FE-CB88AF0AA8FB}" destId="{380C0D4B-5BC5-4702-A061-EFC597DB0A50}" srcOrd="2" destOrd="0" presId="urn:microsoft.com/office/officeart/2008/layout/LinedList"/>
    <dgm:cxn modelId="{273B0B25-9DA4-41CF-A40E-690DA1882DAC}" type="presParOf" srcId="{1A829C13-C3BB-486C-87FE-CB88AF0AA8FB}" destId="{65968056-6F52-4714-9D4B-B0EC5757C79D}" srcOrd="3" destOrd="0" presId="urn:microsoft.com/office/officeart/2008/layout/LinedList"/>
    <dgm:cxn modelId="{5CBDE4CB-75A0-4814-ADA3-86C71D39DA49}" type="presParOf" srcId="{65968056-6F52-4714-9D4B-B0EC5757C79D}" destId="{A8706B46-E8AF-4924-A48B-065383E3A7AE}" srcOrd="0" destOrd="0" presId="urn:microsoft.com/office/officeart/2008/layout/LinedList"/>
    <dgm:cxn modelId="{BF2A1A3C-F715-4088-8A15-A215094CB103}" type="presParOf" srcId="{65968056-6F52-4714-9D4B-B0EC5757C79D}" destId="{E3748A45-9ACB-4944-952F-C0F2F8C71A69}" srcOrd="1" destOrd="0" presId="urn:microsoft.com/office/officeart/2008/layout/LinedList"/>
    <dgm:cxn modelId="{2824A4B3-DCB2-4CF5-81B2-C796C5978F03}" type="presParOf" srcId="{1A829C13-C3BB-486C-87FE-CB88AF0AA8FB}" destId="{002A24F0-5572-4D48-86D8-0B6D941A860B}" srcOrd="4" destOrd="0" presId="urn:microsoft.com/office/officeart/2008/layout/LinedList"/>
    <dgm:cxn modelId="{0348666D-0104-457B-81A1-F2A55DE34A68}" type="presParOf" srcId="{1A829C13-C3BB-486C-87FE-CB88AF0AA8FB}" destId="{AE9270EC-78D8-4271-B09A-E4B52703EE10}" srcOrd="5" destOrd="0" presId="urn:microsoft.com/office/officeart/2008/layout/LinedList"/>
    <dgm:cxn modelId="{762C8556-CEFF-4745-8C7D-3EBF5DF315D1}" type="presParOf" srcId="{AE9270EC-78D8-4271-B09A-E4B52703EE10}" destId="{788ECFF2-11D6-44B8-9456-31160C9098AD}" srcOrd="0" destOrd="0" presId="urn:microsoft.com/office/officeart/2008/layout/LinedList"/>
    <dgm:cxn modelId="{2373AC15-F129-4464-A22E-46B17B599BAD}" type="presParOf" srcId="{AE9270EC-78D8-4271-B09A-E4B52703EE10}" destId="{6A68C087-2FCF-414E-81E6-3A00B269A877}" srcOrd="1" destOrd="0" presId="urn:microsoft.com/office/officeart/2008/layout/LinedList"/>
    <dgm:cxn modelId="{CB73600F-A0F3-4B35-A26F-A8D4BBDCB3A9}" type="presParOf" srcId="{1A829C13-C3BB-486C-87FE-CB88AF0AA8FB}" destId="{BD58010A-7CEB-4CF4-A63A-E764FDAC6758}" srcOrd="6" destOrd="0" presId="urn:microsoft.com/office/officeart/2008/layout/LinedList"/>
    <dgm:cxn modelId="{92A2021B-324F-4702-8A64-79AFF015730B}" type="presParOf" srcId="{1A829C13-C3BB-486C-87FE-CB88AF0AA8FB}" destId="{FF9DC31B-47C8-49AC-B416-5DB912257E86}" srcOrd="7" destOrd="0" presId="urn:microsoft.com/office/officeart/2008/layout/LinedList"/>
    <dgm:cxn modelId="{CE826911-72A0-448C-AF42-254DC5E849FF}" type="presParOf" srcId="{FF9DC31B-47C8-49AC-B416-5DB912257E86}" destId="{1D0E1190-2BCA-4098-AF7B-79E182822DE6}" srcOrd="0" destOrd="0" presId="urn:microsoft.com/office/officeart/2008/layout/LinedList"/>
    <dgm:cxn modelId="{6856D43B-8F77-4DEC-8FD7-9525B061D190}" type="presParOf" srcId="{FF9DC31B-47C8-49AC-B416-5DB912257E86}" destId="{C88F3A5E-E60F-4855-8779-F9F91BF3C406}" srcOrd="1" destOrd="0" presId="urn:microsoft.com/office/officeart/2008/layout/LinedList"/>
    <dgm:cxn modelId="{667EEB3A-0AB0-4488-80D3-087CBE52DE7F}" type="presParOf" srcId="{1A829C13-C3BB-486C-87FE-CB88AF0AA8FB}" destId="{93ADFB23-FE20-4898-B39F-637656B3A81F}" srcOrd="8" destOrd="0" presId="urn:microsoft.com/office/officeart/2008/layout/LinedList"/>
    <dgm:cxn modelId="{8C34B45E-04A4-4D45-A10B-19E737CA09F1}" type="presParOf" srcId="{1A829C13-C3BB-486C-87FE-CB88AF0AA8FB}" destId="{24D57627-386F-4E42-9BDA-F09A09BD2340}" srcOrd="9" destOrd="0" presId="urn:microsoft.com/office/officeart/2008/layout/LinedList"/>
    <dgm:cxn modelId="{F3A86547-199D-4208-B5F8-5B95EFF786CB}" type="presParOf" srcId="{24D57627-386F-4E42-9BDA-F09A09BD2340}" destId="{1C5F3F70-DC46-4780-9543-B45768436FE4}" srcOrd="0" destOrd="0" presId="urn:microsoft.com/office/officeart/2008/layout/LinedList"/>
    <dgm:cxn modelId="{8F4C4E12-D211-4B7A-AC75-79FD4D053AD6}" type="presParOf" srcId="{24D57627-386F-4E42-9BDA-F09A09BD2340}" destId="{DF52004E-F1EF-4F27-B530-2D4BBE9098DE}" srcOrd="1" destOrd="0" presId="urn:microsoft.com/office/officeart/2008/layout/LinedList"/>
    <dgm:cxn modelId="{CF17F812-6AD0-4B12-A3C2-48F4C435E7D5}" type="presParOf" srcId="{1A829C13-C3BB-486C-87FE-CB88AF0AA8FB}" destId="{AD279C7B-C425-44EF-9474-344A54F5C6A5}" srcOrd="10" destOrd="0" presId="urn:microsoft.com/office/officeart/2008/layout/LinedList"/>
    <dgm:cxn modelId="{58CFC9CD-C2B7-4866-A476-97C3C39B0193}" type="presParOf" srcId="{1A829C13-C3BB-486C-87FE-CB88AF0AA8FB}" destId="{85109BF2-85A1-4648-AB69-06429E3F8284}" srcOrd="11" destOrd="0" presId="urn:microsoft.com/office/officeart/2008/layout/LinedList"/>
    <dgm:cxn modelId="{647A4C00-4091-43FF-B552-F939F5352ADB}" type="presParOf" srcId="{85109BF2-85A1-4648-AB69-06429E3F8284}" destId="{8172F733-678B-45B4-8701-73D36E676224}" srcOrd="0" destOrd="0" presId="urn:microsoft.com/office/officeart/2008/layout/LinedList"/>
    <dgm:cxn modelId="{908493FB-46F3-46B0-81F5-58146D766C68}" type="presParOf" srcId="{85109BF2-85A1-4648-AB69-06429E3F8284}" destId="{F63B8B16-D974-4FD2-B35F-5D6E285977A7}" srcOrd="1" destOrd="0" presId="urn:microsoft.com/office/officeart/2008/layout/LinedList"/>
    <dgm:cxn modelId="{03B736C2-F7FA-4516-8029-52BF60F1F809}" type="presParOf" srcId="{1A829C13-C3BB-486C-87FE-CB88AF0AA8FB}" destId="{9E6DA36D-8B72-48E9-9431-4914910FEFDB}" srcOrd="12" destOrd="0" presId="urn:microsoft.com/office/officeart/2008/layout/LinedList"/>
    <dgm:cxn modelId="{8A1841FF-304A-4BB9-823B-33CBE7B64775}" type="presParOf" srcId="{1A829C13-C3BB-486C-87FE-CB88AF0AA8FB}" destId="{02C695AA-644B-4CD5-AD1C-D34E99481DF9}" srcOrd="13" destOrd="0" presId="urn:microsoft.com/office/officeart/2008/layout/LinedList"/>
    <dgm:cxn modelId="{92B33F5B-6DC3-4741-B8BC-B28D286F2A35}" type="presParOf" srcId="{02C695AA-644B-4CD5-AD1C-D34E99481DF9}" destId="{6B7548C9-3249-4D97-9E4B-5733DFDEAA91}" srcOrd="0" destOrd="0" presId="urn:microsoft.com/office/officeart/2008/layout/LinedList"/>
    <dgm:cxn modelId="{9E56602E-BCC6-4F32-B5EB-12A2EBCA56C9}" type="presParOf" srcId="{02C695AA-644B-4CD5-AD1C-D34E99481DF9}" destId="{EEBCACE3-1623-46A4-8056-F055577700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B8385-6DCB-4D30-9EB7-3ED0A5D07526}">
      <dsp:nvSpPr>
        <dsp:cNvPr id="0" name=""/>
        <dsp:cNvSpPr/>
      </dsp:nvSpPr>
      <dsp:spPr>
        <a:xfrm>
          <a:off x="0" y="437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F97BF-9052-4409-A30A-E8E0EFA6F82E}">
      <dsp:nvSpPr>
        <dsp:cNvPr id="0" name=""/>
        <dsp:cNvSpPr/>
      </dsp:nvSpPr>
      <dsp:spPr>
        <a:xfrm>
          <a:off x="0" y="437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1) praw i obowiązków obywatelskich;</a:t>
          </a:r>
          <a:endParaRPr lang="en-US" sz="2200" kern="1200"/>
        </a:p>
      </dsp:txBody>
      <dsp:txXfrm>
        <a:off x="0" y="437"/>
        <a:ext cx="9601200" cy="511503"/>
      </dsp:txXfrm>
    </dsp:sp>
    <dsp:sp modelId="{380C0D4B-5BC5-4702-A061-EFC597DB0A50}">
      <dsp:nvSpPr>
        <dsp:cNvPr id="0" name=""/>
        <dsp:cNvSpPr/>
      </dsp:nvSpPr>
      <dsp:spPr>
        <a:xfrm>
          <a:off x="0" y="51194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06B46-E8AF-4924-A48B-065383E3A7AE}">
      <dsp:nvSpPr>
        <dsp:cNvPr id="0" name=""/>
        <dsp:cNvSpPr/>
      </dsp:nvSpPr>
      <dsp:spPr>
        <a:xfrm>
          <a:off x="0" y="511940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2) działalności krajowych i międzynarodowych organów ochrony prawnej;</a:t>
          </a:r>
          <a:endParaRPr lang="en-US" sz="2200" kern="1200"/>
        </a:p>
      </dsp:txBody>
      <dsp:txXfrm>
        <a:off x="0" y="511940"/>
        <a:ext cx="9601200" cy="511503"/>
      </dsp:txXfrm>
    </dsp:sp>
    <dsp:sp modelId="{002A24F0-5572-4D48-86D8-0B6D941A860B}">
      <dsp:nvSpPr>
        <dsp:cNvPr id="0" name=""/>
        <dsp:cNvSpPr/>
      </dsp:nvSpPr>
      <dsp:spPr>
        <a:xfrm>
          <a:off x="0" y="1023444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ECFF2-11D6-44B8-9456-31160C9098AD}">
      <dsp:nvSpPr>
        <dsp:cNvPr id="0" name=""/>
        <dsp:cNvSpPr/>
      </dsp:nvSpPr>
      <dsp:spPr>
        <a:xfrm>
          <a:off x="0" y="1023444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3) mediacji oraz sposobów polubownego rozwiązywania sporów;</a:t>
          </a:r>
          <a:endParaRPr lang="en-US" sz="2200" kern="1200"/>
        </a:p>
      </dsp:txBody>
      <dsp:txXfrm>
        <a:off x="0" y="1023444"/>
        <a:ext cx="9601200" cy="511503"/>
      </dsp:txXfrm>
    </dsp:sp>
    <dsp:sp modelId="{BD58010A-7CEB-4CF4-A63A-E764FDAC6758}">
      <dsp:nvSpPr>
        <dsp:cNvPr id="0" name=""/>
        <dsp:cNvSpPr/>
      </dsp:nvSpPr>
      <dsp:spPr>
        <a:xfrm>
          <a:off x="0" y="1534948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1190-2BCA-4098-AF7B-79E182822DE6}">
      <dsp:nvSpPr>
        <dsp:cNvPr id="0" name=""/>
        <dsp:cNvSpPr/>
      </dsp:nvSpPr>
      <dsp:spPr>
        <a:xfrm>
          <a:off x="0" y="1534948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4) możliwościach udziału obywateli w konsultacjach publicznych oraz procesie</a:t>
          </a:r>
          <a:endParaRPr lang="en-US" sz="2200" kern="1200"/>
        </a:p>
      </dsp:txBody>
      <dsp:txXfrm>
        <a:off x="0" y="1534948"/>
        <a:ext cx="9601200" cy="511503"/>
      </dsp:txXfrm>
    </dsp:sp>
    <dsp:sp modelId="{93ADFB23-FE20-4898-B39F-637656B3A81F}">
      <dsp:nvSpPr>
        <dsp:cNvPr id="0" name=""/>
        <dsp:cNvSpPr/>
      </dsp:nvSpPr>
      <dsp:spPr>
        <a:xfrm>
          <a:off x="0" y="2046451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F3F70-DC46-4780-9543-B45768436FE4}">
      <dsp:nvSpPr>
        <dsp:cNvPr id="0" name=""/>
        <dsp:cNvSpPr/>
      </dsp:nvSpPr>
      <dsp:spPr>
        <a:xfrm>
          <a:off x="0" y="2046451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stanowienia prawa;</a:t>
          </a:r>
          <a:endParaRPr lang="en-US" sz="2200" kern="1200"/>
        </a:p>
      </dsp:txBody>
      <dsp:txXfrm>
        <a:off x="0" y="2046451"/>
        <a:ext cx="9601200" cy="511503"/>
      </dsp:txXfrm>
    </dsp:sp>
    <dsp:sp modelId="{AD279C7B-C425-44EF-9474-344A54F5C6A5}">
      <dsp:nvSpPr>
        <dsp:cNvPr id="0" name=""/>
        <dsp:cNvSpPr/>
      </dsp:nvSpPr>
      <dsp:spPr>
        <a:xfrm>
          <a:off x="0" y="2557955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2F733-678B-45B4-8701-73D36E676224}">
      <dsp:nvSpPr>
        <dsp:cNvPr id="0" name=""/>
        <dsp:cNvSpPr/>
      </dsp:nvSpPr>
      <dsp:spPr>
        <a:xfrm>
          <a:off x="0" y="2557955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5) dostępie do nieodpłatnej pomocy prawnej i nieodpłatnego poradnictwa</a:t>
          </a:r>
          <a:endParaRPr lang="en-US" sz="2200" kern="1200"/>
        </a:p>
      </dsp:txBody>
      <dsp:txXfrm>
        <a:off x="0" y="2557955"/>
        <a:ext cx="9601200" cy="511503"/>
      </dsp:txXfrm>
    </dsp:sp>
    <dsp:sp modelId="{9E6DA36D-8B72-48E9-9431-4914910FEFDB}">
      <dsp:nvSpPr>
        <dsp:cNvPr id="0" name=""/>
        <dsp:cNvSpPr/>
      </dsp:nvSpPr>
      <dsp:spPr>
        <a:xfrm>
          <a:off x="0" y="3069459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548C9-3249-4D97-9E4B-5733DFDEAA91}">
      <dsp:nvSpPr>
        <dsp:cNvPr id="0" name=""/>
        <dsp:cNvSpPr/>
      </dsp:nvSpPr>
      <dsp:spPr>
        <a:xfrm>
          <a:off x="0" y="3069459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/>
            <a:t>obywatelskiego.</a:t>
          </a:r>
          <a:endParaRPr lang="en-US" sz="2200" kern="1200"/>
        </a:p>
      </dsp:txBody>
      <dsp:txXfrm>
        <a:off x="0" y="3069459"/>
        <a:ext cx="9601200" cy="51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712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6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943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0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2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2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82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3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9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2" b="25028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2"/>
                </a:solidFill>
              </a:rPr>
              <a:t>Edukacja prawna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Zadanie finansowane w ramach projektu ze środków budżetu państwa przez Miasto Biała Podlaska</a:t>
            </a:r>
          </a:p>
          <a:p>
            <a:endParaRPr lang="pl-P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4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dirty="0"/>
              <a:t>Kto może wziąć udział?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955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 dirty="0"/>
              <a:t>Konkurs skierowany jest do uczniów szkół publicznych i niepublicznych działających na terytorium Rzeczypospolitej Polskiej. </a:t>
            </a:r>
          </a:p>
          <a:p>
            <a:r>
              <a:rPr lang="pl-PL" dirty="0"/>
              <a:t>Konkurs podzielony jest na dwie kategorie. </a:t>
            </a:r>
            <a:br>
              <a:rPr lang="pl-PL" dirty="0"/>
            </a:br>
            <a:r>
              <a:rPr lang="pl-PL" dirty="0"/>
              <a:t>Pierwsza kategoria skierowana jest do uczniów szkół ponadpodstawowych. Druga kategoria skierowana jest do uczniów klas 4-8 szkół podstawowych.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r="-1" b="43788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BC46CD03-D076-40A3-9AA4-2B7BB288B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 dirty="0"/>
              <a:t>Nagrody przewidziane w konkursie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D28697-83F7-4C09-A9B2-6CAA58855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pl-PL"/>
              <a:t>Nagrodami w konkursie w kategorii szkół podstawowych są:</a:t>
            </a:r>
          </a:p>
          <a:p>
            <a:pPr marL="0" indent="0">
              <a:buNone/>
            </a:pPr>
            <a:r>
              <a:rPr lang="pl-PL"/>
              <a:t>1) nagroda I stopnia – nagroda pieniężna w wysokości 2 000 złotych; </a:t>
            </a:r>
          </a:p>
          <a:p>
            <a:pPr marL="0" indent="0">
              <a:buNone/>
            </a:pPr>
            <a:r>
              <a:rPr lang="pl-PL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/>
              <a:t>3) nagroda III stopnia – nagroda pieniężna w wysokości 1 000 złotych.</a:t>
            </a:r>
          </a:p>
          <a:p>
            <a:r>
              <a:rPr lang="pl-PL"/>
              <a:t>Nagrodami w konkursie w kategorii szkół ponadpodstawowych są:</a:t>
            </a:r>
          </a:p>
          <a:p>
            <a:pPr marL="0" indent="0">
              <a:buNone/>
            </a:pPr>
            <a:r>
              <a:rPr lang="pl-PL"/>
              <a:t>1) nagroda I stopnia – nagroda pieniężna w wysokości 2 000 złotych;</a:t>
            </a:r>
          </a:p>
          <a:p>
            <a:pPr marL="0" indent="0">
              <a:buNone/>
            </a:pPr>
            <a:r>
              <a:rPr lang="pl-PL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/>
              <a:t>3) nagroda III stopnia – nagroda pieniężna w wysokości 1 000 złotych.</a:t>
            </a:r>
          </a:p>
        </p:txBody>
      </p:sp>
    </p:spTree>
    <p:extLst>
      <p:ext uri="{BB962C8B-B14F-4D97-AF65-F5344CB8AC3E}">
        <p14:creationId xmlns:p14="http://schemas.microsoft.com/office/powerpoint/2010/main" val="18610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6" r="1" b="25229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78F889-8780-48D5-8B9E-DF8B13063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2"/>
                </a:solidFill>
              </a:rPr>
              <a:t>Inne inicjatywy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4CABA2-22A0-44B2-BD92-28FF73FCE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bg2"/>
                </a:solidFill>
              </a:rPr>
              <a:t>Na stronie ministerstwa sprawiedliwości możemy znaleźć też dużo materiałów edukacyjnych na tematy prawnej m.in.:</a:t>
            </a:r>
          </a:p>
          <a:p>
            <a:r>
              <a:rPr lang="pl-PL">
                <a:solidFill>
                  <a:schemeClr val="bg2"/>
                </a:solidFill>
              </a:rPr>
              <a:t> Pierwsza wizyta w sądzie </a:t>
            </a:r>
          </a:p>
          <a:p>
            <a:r>
              <a:rPr lang="pl-PL">
                <a:solidFill>
                  <a:schemeClr val="bg2"/>
                </a:solidFill>
              </a:rPr>
              <a:t>Narkotyki – co Ci grozi?</a:t>
            </a:r>
          </a:p>
          <a:p>
            <a:r>
              <a:rPr lang="pl-PL">
                <a:solidFill>
                  <a:schemeClr val="bg2"/>
                </a:solidFill>
              </a:rPr>
              <a:t>Naruszenie prawa – niezbędnik dla dzieci i młodzieży</a:t>
            </a:r>
          </a:p>
          <a:p>
            <a:r>
              <a:rPr lang="pl-PL">
                <a:solidFill>
                  <a:schemeClr val="bg2"/>
                </a:solidFill>
              </a:rPr>
              <a:t>Prawo konsumencie </a:t>
            </a:r>
          </a:p>
        </p:txBody>
      </p:sp>
    </p:spTree>
    <p:extLst>
      <p:ext uri="{BB962C8B-B14F-4D97-AF65-F5344CB8AC3E}">
        <p14:creationId xmlns:p14="http://schemas.microsoft.com/office/powerpoint/2010/main" val="8165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dirty="0"/>
              <a:t>Inicjatywy, które powstaną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15214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/>
              <a:t>Niedługo przez Ministerstwo Sprawiedliwości zostanie przeprowadzony konkurs na najlepszą ciekawostkę prawną</a:t>
            </a:r>
          </a:p>
        </p:txBody>
      </p:sp>
    </p:spTree>
    <p:extLst>
      <p:ext uri="{BB962C8B-B14F-4D97-AF65-F5344CB8AC3E}">
        <p14:creationId xmlns:p14="http://schemas.microsoft.com/office/powerpoint/2010/main" val="840727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pl-PL" sz="3700"/>
              <a:t>Cel działań - 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pl-PL" sz="1700"/>
              <a:t>Jak możemy zauważyć wszystkie działania podejmowane z zakresu edukacji prawnej służą rozpowszechnianiu wiedzy w sposób ciekawy i dostępny również dla dzieci. </a:t>
            </a:r>
          </a:p>
          <a:p>
            <a:r>
              <a:rPr lang="pl-PL" sz="1700"/>
              <a:t>Ma to na celu kształtowanie postaw u dzieci i młodzieży oraz poszerzanie świadomości obywatelskiej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67" y="1093909"/>
            <a:ext cx="6517065" cy="43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pl-PL"/>
              <a:t>Źródła </a:t>
            </a:r>
            <a:endParaRPr lang="pl-PL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50" y="645106"/>
            <a:ext cx="3174887" cy="524774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/>
              <a:t>Ustawa z dnia 24 kwietnia 2003 r. o działalności pożytku publicznego i o wolontariacie</a:t>
            </a:r>
          </a:p>
          <a:p>
            <a:pPr marL="0" indent="0">
              <a:buNone/>
            </a:pPr>
            <a:r>
              <a:rPr lang="pl-PL" sz="1700"/>
              <a:t>Ustawa z dnia 5 sierpnia 2015 r. o nieodpłatnej pomocy prawnej, nieodpłatnym poradnictwie obywatelskim oraz edukacji prawnej</a:t>
            </a:r>
          </a:p>
          <a:p>
            <a:pPr marL="0" indent="0">
              <a:buNone/>
            </a:pPr>
            <a:r>
              <a:rPr lang="pl-PL" sz="1700"/>
              <a:t>Strona Ministerstwa Sprawiedliwości:</a:t>
            </a:r>
          </a:p>
          <a:p>
            <a:r>
              <a:rPr lang="pl-PL" sz="1700"/>
              <a:t>https://www.gov.pl/web/sprawiedliwosc/edukacja-prawna2</a:t>
            </a:r>
          </a:p>
        </p:txBody>
      </p:sp>
    </p:spTree>
    <p:extLst>
      <p:ext uri="{BB962C8B-B14F-4D97-AF65-F5344CB8AC3E}">
        <p14:creationId xmlns:p14="http://schemas.microsoft.com/office/powerpoint/2010/main" val="3549666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xmlns="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pl-PL" sz="2800"/>
              <a:t>Czym jest edukacja prawna?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3" y="661966"/>
            <a:ext cx="5996815" cy="535215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pl-PL" sz="1600"/>
              <a:t> Edukacją prawną są wszelkiego rodzaju inicjatywy kierowane do różnych grup społecznych. </a:t>
            </a:r>
          </a:p>
          <a:p>
            <a:r>
              <a:rPr lang="pl-PL" sz="1600"/>
              <a:t>Jej celem jest podniesienie poziomu wiedzy i świadomości prawnej, zarówno dzieci, młodzieży, dorosłych, jak i osób w podeszłym wieku.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09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Jakich zagadnień w szczególności dotyczy edukacja prawna?</a:t>
            </a: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xmlns="" id="{AADC5B7F-E3CE-183B-F22C-97B362973A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01" y="1466610"/>
            <a:ext cx="2214900" cy="18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32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l-PL" sz="3700"/>
              <a:t>W jakiej formie można prowadzić takie działania ?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l-PL"/>
              <a:t>Sposobów na rozpowszechnianie wiedzy z zakresu edukacji prawnej jest wiele i mogą być różne. Przede wszystkim może być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opracowanie informatorów i poradników,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prowadzenie otwartych wykładów i warsztatów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rozpowszechnianiu informacji za pośrednictwem środków masowego przekazu i innych zwyczajowo przyjętych form komunikacji,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prowadzeniu kampanii społecznych.</a:t>
            </a:r>
          </a:p>
          <a:p>
            <a:pPr>
              <a:buFont typeface="Wingdings" panose="05000000000000000000" pitchFamily="2" charset="2"/>
              <a:buChar char="q"/>
            </a:pPr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4" name="Obraz 3" descr="Obraz zawierający człowiek, ubrania, osoba, ilustracja&#10;&#10;Opis wygenerowany automatyczni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r="24445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sz="3400" dirty="0"/>
              <a:t>Przez kogo realizowane są działania z zakresu edukacji prawnej?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2127" r="10737" b="-2127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 sz="1900"/>
              <a:t>Są to działania organów administracji publicznej </a:t>
            </a:r>
          </a:p>
          <a:p>
            <a:r>
              <a:rPr lang="pl-PL" sz="1900"/>
              <a:t>Takie działania mogą prowadzić też m.in.: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organizacje pozarządowe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stowarzyszenia jednostek samorządu terytorialnego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partie polityczne i ich fundacje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 osoby prawne i jednostki organizacyjne działające na podstawie przepisów</a:t>
            </a:r>
          </a:p>
          <a:p>
            <a:pPr marL="0" indent="0">
              <a:buNone/>
            </a:pPr>
            <a:r>
              <a:rPr lang="pl-PL" sz="1900"/>
              <a:t>o stosunku Państwa do Kościoła Katolickiego w Rzeczypospolitej Polskiej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sz="1900"/>
          </a:p>
        </p:txBody>
      </p:sp>
    </p:spTree>
    <p:extLst>
      <p:ext uri="{BB962C8B-B14F-4D97-AF65-F5344CB8AC3E}">
        <p14:creationId xmlns:p14="http://schemas.microsoft.com/office/powerpoint/2010/main" val="308479390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8B556C4-7E49-4C36-845D-FC58F5073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xmlns="" id="{62596E21-DA51-0A02-AC72-2B0329013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10" b="1442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 sz="3400"/>
              <a:t>Przykłady inicjatyw z zakresu edukacji prawnej – realizowane przez ministerstwo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pl-PL"/>
              <a:t>Młodzieżowa Rada Sprawiedliwości</a:t>
            </a:r>
          </a:p>
          <a:p>
            <a:r>
              <a:rPr lang="pl-PL"/>
              <a:t>Lekcje online – „Przygody z Paragrafem – nieco inaczej”</a:t>
            </a:r>
          </a:p>
          <a:p>
            <a:r>
              <a:rPr lang="pl-PL"/>
              <a:t>Materiały edukacyjne -Lekcje o Legislacji, Pomocy Pokrzywdzonym, Mediacji</a:t>
            </a:r>
          </a:p>
          <a:p>
            <a:r>
              <a:rPr lang="pl-PL"/>
              <a:t>Mediacja rówieśnicza</a:t>
            </a:r>
          </a:p>
          <a:p>
            <a:r>
              <a:rPr lang="pl-PL"/>
              <a:t>Liga Sprawiedliwości</a:t>
            </a:r>
          </a:p>
          <a:p>
            <a:r>
              <a:rPr lang="pl-PL"/>
              <a:t>Postaw na mediację</a:t>
            </a:r>
          </a:p>
          <a:p>
            <a:r>
              <a:rPr lang="pl-PL"/>
              <a:t>II edycja Olimpiady Wiedzy o Prawie i Wymiarze Sprawiedliwości</a:t>
            </a:r>
          </a:p>
          <a:p>
            <a:r>
              <a:rPr lang="pl-PL"/>
              <a:t>Konkurs na najlepszą ciekawostkę prawną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06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l-PL" sz="3400"/>
              <a:t>Opis przykładowej inicjatywy –Młodzieżowa Rada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l-PL" sz="1700"/>
              <a:t>Celem Młodzieżowej Rady Sprawiedliwości jest przede wszystkim kreowanie i promowanie wśród młodzieży postaw nastawionych na aktywne współdziałanie w rozwoju i budowaniu świadomości prawnej, a także włączenie młodzieży w dialog dotyczący wymiaru sprawiedliwości oraz kształcenia prawnego w Polsce.</a:t>
            </a:r>
          </a:p>
          <a:p>
            <a:endParaRPr lang="pl-PL" sz="1700"/>
          </a:p>
          <a:p>
            <a:r>
              <a:rPr lang="pl-PL" sz="1700"/>
              <a:t>Ponadto Rada wspierać będzie działania podejmowane przez Ministra Sprawiedliwości w zakresie dotyczącym młodzieży, jednocześnie podejmując przy tym inicjatywy, które służyć będą promowaniu nieodpłatnej pomocy prawnej oraz nieodpłatnego poradnictwa obywatelskiego.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r="15186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197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3638F2F-4688-4030-B1CC-80272444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48C811F0-0ED8-4A7B-BFDE-6433C690E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pl-PL" sz="3700"/>
              <a:t>Kto może zostać członkiem Młodzieżowej Rady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00123" y="1327356"/>
            <a:ext cx="4872677" cy="4482564"/>
          </a:xfrm>
        </p:spPr>
        <p:txBody>
          <a:bodyPr>
            <a:normAutofit/>
          </a:bodyPr>
          <a:lstStyle/>
          <a:p>
            <a:r>
              <a:rPr lang="pl-PL"/>
              <a:t>Uczestnikiem naboru może być osoba fizyczna, która w dniu ogłoszenia naboru ukończyła 16 lat, a jednocześnie nie ukończyła 26 lat.</a:t>
            </a: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C19CEE-435E-4643-849E-5194A5743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10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r="4454" b="-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3CBA2BA5-DF4D-437C-9273-F945CF857D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754EA86-2D7A-4D51-B5F6-DA6349D5F4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pl-PL" sz="3300"/>
              <a:t>Liga sprawiedliwości – nauka poprzez konkurs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pl-PL" sz="1400"/>
              <a:t>Konkurs polega na przedstawieniu twórczym problematyki wskazanej przez organizatora w jednej z trzech form:</a:t>
            </a:r>
          </a:p>
          <a:p>
            <a:r>
              <a:rPr lang="pl-PL" sz="1400"/>
              <a:t> literackiej (np. wiersz, opowiadanie, reportaż, gazetka szkolna), </a:t>
            </a:r>
          </a:p>
          <a:p>
            <a:r>
              <a:rPr lang="pl-PL" sz="1400"/>
              <a:t>plastycznej (np. plakat, grafika, malarstwo, kolaż), </a:t>
            </a:r>
          </a:p>
          <a:p>
            <a:r>
              <a:rPr lang="pl-PL" sz="1400"/>
              <a:t>multimedialnej (np. krótkiego filmu, relacji, zdjęć) w dowolnej technice.</a:t>
            </a:r>
          </a:p>
          <a:p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158114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rzycinanie">
  <a:themeElements>
    <a:clrScheme name="Fioletowy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82</TotalTime>
  <Words>724</Words>
  <Application>Microsoft Office PowerPoint</Application>
  <PresentationFormat>Niestandardowy</PresentationFormat>
  <Paragraphs>75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Przycinanie</vt:lpstr>
      <vt:lpstr>Edukacja prawna </vt:lpstr>
      <vt:lpstr>Czym jest edukacja prawna?</vt:lpstr>
      <vt:lpstr>Jakich zagadnień w szczególności dotyczy edukacja prawna?</vt:lpstr>
      <vt:lpstr>W jakiej formie można prowadzić takie działania ?</vt:lpstr>
      <vt:lpstr>Przez kogo realizowane są działania z zakresu edukacji prawnej?</vt:lpstr>
      <vt:lpstr>Przykłady inicjatyw z zakresu edukacji prawnej – realizowane przez ministerstwo sprawiedliwości </vt:lpstr>
      <vt:lpstr>Opis przykładowej inicjatywy –Młodzieżowa Rada Sprawiedliwości </vt:lpstr>
      <vt:lpstr>Kto może zostać członkiem Młodzieżowej Rady sprawiedliwości </vt:lpstr>
      <vt:lpstr>Liga sprawiedliwości – nauka poprzez konkurs </vt:lpstr>
      <vt:lpstr>Kto może wziąć udział?</vt:lpstr>
      <vt:lpstr>Nagrody przewidziane w konkursie </vt:lpstr>
      <vt:lpstr>Inne inicjatywy </vt:lpstr>
      <vt:lpstr>Inicjatywy, które powstaną</vt:lpstr>
      <vt:lpstr>Cel działań - podsumowanie</vt:lpstr>
      <vt:lpstr>Źródła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prawna</dc:title>
  <dc:creator>Praktykant</dc:creator>
  <cp:lastModifiedBy>Ewelina Litwiniuk</cp:lastModifiedBy>
  <cp:revision>28</cp:revision>
  <dcterms:created xsi:type="dcterms:W3CDTF">2022-06-15T08:41:14Z</dcterms:created>
  <dcterms:modified xsi:type="dcterms:W3CDTF">2023-11-20T14:58:59Z</dcterms:modified>
</cp:coreProperties>
</file>